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2" r:id="rId6"/>
    <p:sldId id="260" r:id="rId7"/>
    <p:sldId id="272" r:id="rId8"/>
    <p:sldId id="261" r:id="rId9"/>
    <p:sldId id="271" r:id="rId10"/>
    <p:sldId id="270" r:id="rId11"/>
    <p:sldId id="268" r:id="rId12"/>
    <p:sldId id="265" r:id="rId13"/>
    <p:sldId id="269" r:id="rId14"/>
    <p:sldId id="264" r:id="rId15"/>
    <p:sldId id="263" r:id="rId16"/>
    <p:sldId id="278" r:id="rId17"/>
    <p:sldId id="267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4"/>
    <p:restoredTop sz="94458"/>
  </p:normalViewPr>
  <p:slideViewPr>
    <p:cSldViewPr snapToGrid="0">
      <p:cViewPr varScale="1">
        <p:scale>
          <a:sx n="195" d="100"/>
          <a:sy n="195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MultiCore</a:t>
            </a:r>
            <a:r>
              <a:rPr lang="en-US" baseline="0"/>
              <a:t> Performance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400 objects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MultiCore'!$B$2:$B$13</c:f>
              <c:numCache>
                <c:formatCode>General</c:formatCode>
                <c:ptCount val="12"/>
                <c:pt idx="0">
                  <c:v>533</c:v>
                </c:pt>
                <c:pt idx="1">
                  <c:v>1036</c:v>
                </c:pt>
                <c:pt idx="2">
                  <c:v>1527</c:v>
                </c:pt>
                <c:pt idx="3">
                  <c:v>1837</c:v>
                </c:pt>
                <c:pt idx="4">
                  <c:v>2022</c:v>
                </c:pt>
                <c:pt idx="5">
                  <c:v>2115</c:v>
                </c:pt>
                <c:pt idx="6">
                  <c:v>2055</c:v>
                </c:pt>
                <c:pt idx="7">
                  <c:v>2091</c:v>
                </c:pt>
                <c:pt idx="8">
                  <c:v>2074</c:v>
                </c:pt>
                <c:pt idx="9">
                  <c:v>2038</c:v>
                </c:pt>
                <c:pt idx="10">
                  <c:v>2042</c:v>
                </c:pt>
                <c:pt idx="11">
                  <c:v>1973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EB-D64D-B8EC-71F07B51B092}"/>
            </c:ext>
          </c:extLst>
        </c:ser>
        <c:ser>
          <c:idx val="1"/>
          <c:order val="1"/>
          <c:tx>
            <c:v>100 objects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MultiCore'!$D$2:$D$13</c:f>
              <c:numCache>
                <c:formatCode>General</c:formatCode>
                <c:ptCount val="12"/>
                <c:pt idx="0">
                  <c:v>2133</c:v>
                </c:pt>
                <c:pt idx="1">
                  <c:v>4027</c:v>
                </c:pt>
                <c:pt idx="2">
                  <c:v>6058</c:v>
                </c:pt>
                <c:pt idx="3">
                  <c:v>6294</c:v>
                </c:pt>
                <c:pt idx="4">
                  <c:v>6415</c:v>
                </c:pt>
                <c:pt idx="5">
                  <c:v>6743</c:v>
                </c:pt>
                <c:pt idx="6">
                  <c:v>6639</c:v>
                </c:pt>
                <c:pt idx="7">
                  <c:v>6524</c:v>
                </c:pt>
                <c:pt idx="8">
                  <c:v>6337</c:v>
                </c:pt>
                <c:pt idx="9">
                  <c:v>6034</c:v>
                </c:pt>
                <c:pt idx="10">
                  <c:v>5772</c:v>
                </c:pt>
                <c:pt idx="11">
                  <c:v>5569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EB-D64D-B8EC-71F07B51B092}"/>
            </c:ext>
          </c:extLst>
        </c:ser>
        <c:ser>
          <c:idx val="2"/>
          <c:order val="2"/>
          <c:tx>
            <c:v>225 objects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MultiCore'!$C$2:$C$13</c:f>
              <c:numCache>
                <c:formatCode>General</c:formatCode>
                <c:ptCount val="12"/>
                <c:pt idx="0">
                  <c:v>972</c:v>
                </c:pt>
                <c:pt idx="1">
                  <c:v>1877</c:v>
                </c:pt>
                <c:pt idx="2">
                  <c:v>2729</c:v>
                </c:pt>
                <c:pt idx="3">
                  <c:v>3011</c:v>
                </c:pt>
                <c:pt idx="4">
                  <c:v>3150</c:v>
                </c:pt>
                <c:pt idx="5">
                  <c:v>3197</c:v>
                </c:pt>
                <c:pt idx="6">
                  <c:v>3150</c:v>
                </c:pt>
                <c:pt idx="7">
                  <c:v>3174</c:v>
                </c:pt>
                <c:pt idx="8">
                  <c:v>3116</c:v>
                </c:pt>
                <c:pt idx="9">
                  <c:v>3024</c:v>
                </c:pt>
                <c:pt idx="10">
                  <c:v>3072</c:v>
                </c:pt>
                <c:pt idx="11">
                  <c:v>2974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EB-D64D-B8EC-71F07B51B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3961632"/>
        <c:axId val="533964768"/>
      </c:scatterChart>
      <c:valAx>
        <c:axId val="53396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4768"/>
        <c:crosses val="autoZero"/>
        <c:crossBetween val="midCat"/>
      </c:valAx>
      <c:valAx>
        <c:axId val="53396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TimeSteps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1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Real kettle vs Simulated Kettle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Kettle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Program'!$C$2:$C$14</c:f>
              <c:numCache>
                <c:formatCode>General</c:formatCode>
                <c:ptCount val="13"/>
                <c:pt idx="0">
                  <c:v>0</c:v>
                </c:pt>
                <c:pt idx="1">
                  <c:v>22</c:v>
                </c:pt>
                <c:pt idx="2">
                  <c:v>38</c:v>
                </c:pt>
                <c:pt idx="3">
                  <c:v>58</c:v>
                </c:pt>
                <c:pt idx="4">
                  <c:v>77</c:v>
                </c:pt>
                <c:pt idx="5">
                  <c:v>97</c:v>
                </c:pt>
                <c:pt idx="6">
                  <c:v>117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190</c:v>
                </c:pt>
                <c:pt idx="11">
                  <c:v>208</c:v>
                </c:pt>
                <c:pt idx="12">
                  <c:v>229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27-F748-870C-7BA233BAFACA}"/>
            </c:ext>
          </c:extLst>
        </c:ser>
        <c:ser>
          <c:idx val="1"/>
          <c:order val="1"/>
          <c:tx>
            <c:v>Simulated kettle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Program'!$E$2:$E$14</c:f>
              <c:numCache>
                <c:formatCode>General</c:formatCode>
                <c:ptCount val="13"/>
                <c:pt idx="0">
                  <c:v>0</c:v>
                </c:pt>
                <c:pt idx="1">
                  <c:v>13</c:v>
                </c:pt>
                <c:pt idx="2">
                  <c:v>28</c:v>
                </c:pt>
                <c:pt idx="3">
                  <c:v>47</c:v>
                </c:pt>
                <c:pt idx="4">
                  <c:v>69</c:v>
                </c:pt>
                <c:pt idx="5">
                  <c:v>93</c:v>
                </c:pt>
                <c:pt idx="6">
                  <c:v>120</c:v>
                </c:pt>
                <c:pt idx="7">
                  <c:v>143</c:v>
                </c:pt>
                <c:pt idx="8">
                  <c:v>168</c:v>
                </c:pt>
                <c:pt idx="9">
                  <c:v>194</c:v>
                </c:pt>
                <c:pt idx="10">
                  <c:v>220</c:v>
                </c:pt>
                <c:pt idx="11">
                  <c:v>246</c:v>
                </c:pt>
                <c:pt idx="12">
                  <c:v>272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27-F748-870C-7BA233BA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990800"/>
        <c:axId val="1607337663"/>
      </c:lineChart>
      <c:catAx>
        <c:axId val="529990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Temperature °C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7337663"/>
        <c:crosses val="autoZero"/>
        <c:auto val="1"/>
        <c:lblAlgn val="ctr"/>
        <c:lblOffset val="100"/>
        <c:noMultiLvlLbl val="0"/>
      </c:catAx>
      <c:valAx>
        <c:axId val="16073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Time,s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99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3/5/25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37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83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4F710-9356-1E46-AAB6-6213819EA3E9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D749A-E693-C74C-B964-09440FAEE9E8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FB29-4AEF-BC4C-81F1-E55A2AFF1FF5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D7B7B-1C8E-0D44-8447-EF45BE4D75E3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AF50-3FF3-DC46-9574-E90EC1C48CE2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2794-AEFA-C84C-B082-2CC421E64199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CE0EE-A6BB-A445-9877-8298DC88E8F5}" type="datetime1">
              <a:rPr lang="en-US" smtClean="0"/>
              <a:t>3/5/25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6144-F04E-9944-A79C-F34F5C6E9B5D}" type="datetime1">
              <a:rPr lang="en-US" smtClean="0"/>
              <a:t>3/5/25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95B56-7938-3C45-81E9-EA0291AB799B}" type="datetime1">
              <a:rPr lang="en-US" smtClean="0"/>
              <a:t>3/5/25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F8A-0489-C148-B293-26533FA29671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9F396-9E84-9C4D-A62A-1483D44F4633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F5475A-FAAC-4841-A8D6-6201CD6F962D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0A6C30-7F66-F67F-5D45-12032992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B504D-0676-7177-24CC-EB060A8B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File Format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3265B-17F6-7A8A-A9A6-F7821CD52B4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Custom .</a:t>
            </a:r>
            <a:r>
              <a:rPr lang="en-US" sz="2200"/>
              <a:t>tdx</a:t>
            </a:r>
            <a:r>
              <a:rPr lang="en-US" sz="2200" dirty="0"/>
              <a:t> file format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Saves the whole environment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human readable Json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Base64 string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77C933-ACB3-3E7D-9CFA-8EA5A5F0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7C70B-E923-C07D-EDA0-794218EB2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Benchmarking: Multicore efficiency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TimeSteps</a:t>
            </a:r>
            <a:r>
              <a:rPr lang="en-US" sz="2200" dirty="0"/>
              <a:t> in one minute, scene with objects 10*10, without rendering, only engine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Apple M3 Pro (6 performance, 6 efficiency cores). Tested 5 times</a:t>
            </a:r>
            <a:br>
              <a:rPr lang="en-US" sz="2200" dirty="0"/>
            </a:br>
            <a:endParaRPr lang="en-US" sz="22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B1EE4D6-DB07-371A-31E8-115164677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17355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F39CA-3047-EDC4-0844-EC7F76B89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701F-2C04-4BBE-56DC-64CAF74B01D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Comparing with my real kettle</a:t>
            </a:r>
            <a:br>
              <a:rPr lang="en-US" sz="2200" dirty="0"/>
            </a:br>
            <a:r>
              <a:rPr lang="en-US" sz="2200" dirty="0"/>
              <a:t>Heating water from 30°C to 90°C</a:t>
            </a:r>
          </a:p>
        </p:txBody>
      </p:sp>
      <p:pic>
        <p:nvPicPr>
          <p:cNvPr id="6" name="KettleThesis">
            <a:hlinkClick r:id="" action="ppaction://media"/>
            <a:extLst>
              <a:ext uri="{FF2B5EF4-FFF2-40B4-BE49-F238E27FC236}">
                <a16:creationId xmlns:a16="http://schemas.microsoft.com/office/drawing/2014/main" id="{019A5E5E-53D4-F1F6-7635-C1A3C2B7D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1694" y="331590"/>
            <a:ext cx="5887588" cy="57766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96E18-0FDD-3355-F69E-7FCB13EE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44EAF-02A5-0C1E-FA52-EBFFD931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7AFBD-15D8-E3C0-3763-F49CAE7A5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F186-4C29-23F0-BDE6-E4678E527499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Results are good enough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Difference can be explained by changes in the coefficients</a:t>
            </a:r>
            <a:endParaRPr lang="en-US" sz="2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83E630-E464-9D5F-0F9B-A24F753574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3235151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D7A67-5CEB-C18F-01A5-92BBD16F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1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MAUI render engine performance limitations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Not perfect with big temperature difference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Discrete simulations are not perfect at precision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Impossible to simulate objects that are smaller than 1 mm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56A3B2-A2AD-6640-7CEF-CD498795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52810"/>
            <a:ext cx="6903720" cy="395237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A9E0F-6040-2BC9-8A85-542EB523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directions</a:t>
            </a:r>
          </a:p>
        </p:txBody>
      </p:sp>
      <p:sp>
        <p:nvSpPr>
          <p:cNvPr id="3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Dynamic coefficients for all materials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Better UI/UX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Saving data about all objects during the simulation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Non-static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UI performance </a:t>
            </a:r>
            <a:r>
              <a:rPr lang="en-US" sz="2200" dirty="0" err="1"/>
              <a:t>impovements</a:t>
            </a: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Comparison with real data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CBDE5-DF21-8F7E-DD29-60F44580F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75143"/>
            <a:ext cx="6903720" cy="410771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CAFC9-6665-9B53-CCA1-78616441B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D1D9CB-0806-5924-340D-ADFD9AA70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1FCA33-45A9-607E-FEF6-68DB3A80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More examples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C01FD0-5A85-3D87-0806-4BB5FBD20AED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Copper pipe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Heated in one place with an 800°C heater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Just looks good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8" name="CopperPipe">
            <a:hlinkClick r:id="" action="ppaction://media"/>
            <a:extLst>
              <a:ext uri="{FF2B5EF4-FFF2-40B4-BE49-F238E27FC236}">
                <a16:creationId xmlns:a16="http://schemas.microsoft.com/office/drawing/2014/main" id="{FB161F76-4144-3A4C-0819-FF4134AFCF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BB7A2-E7C4-CDC1-75CC-201E95F90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79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A4ED96E8-35B7-C742-0723-3481CE3A6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2AFD5-AFDD-99E0-8BEF-8340267CE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51B4BC-9041-BC7E-7F1D-04E93628C56D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Conduction transfer</a:t>
            </a:r>
          </a:p>
          <a:p>
            <a:pPr>
              <a:spcAft>
                <a:spcPts val="600"/>
              </a:spcAft>
            </a:pPr>
            <a:r>
              <a:rPr lang="en-US" sz="1800" i="1" dirty="0">
                <a:solidFill>
                  <a:srgbClr val="40404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Fourier law of a heat conduction</a:t>
            </a:r>
            <a:r>
              <a:rPr lang="en-US" sz="1600" dirty="0">
                <a:effectLst/>
              </a:rPr>
              <a:t> 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A17DEE-0AC5-07CF-1C22-3A11FECCF43A}"/>
                  </a:ext>
                </a:extLst>
              </p:cNvPr>
              <p:cNvSpPr txBox="1"/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lnSpcReduction="10000"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smtClean="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χ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h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Q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m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m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χ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χ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1 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1 </m:t>
                            </m:r>
                          </m:sub>
                        </m:sSub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2 </m:t>
                            </m:r>
                          </m:sub>
                        </m:sSub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A17DEE-0AC5-07CF-1C22-3A11FECCF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  <a:blipFill>
                <a:blip r:embed="rId2"/>
                <a:stretch>
                  <a:fillRect l="-10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799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215900" dir="8520000" sx="94000" sy="94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F89BE-54C9-043C-497D-2D972122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536DC64-70F7-C8CC-D988-F16FBC05EFEA}"/>
                  </a:ext>
                </a:extLst>
              </p:cNvPr>
              <p:cNvSpPr txBox="1"/>
              <p:nvPr/>
            </p:nvSpPr>
            <p:spPr>
              <a:xfrm>
                <a:off x="284018" y="3690294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>
                            <a:latin typeface="Cambria Math" panose="02040503050406030204" pitchFamily="18" charset="0"/>
                          </a:rPr>
                          <m:t>χ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2 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thermal conductivity coefficient between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specific heat capacity for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536DC64-70F7-C8CC-D988-F16FBC05E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3690294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42" r="-1047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D4CF8C4D-A1C1-2B80-8BE3-9BC9927CD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291" y="1189930"/>
            <a:ext cx="4605281" cy="460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19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0CDD5-5B21-E1E3-E9EA-21DFF24B6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F4D8DA8-5B99-011E-C111-0C883BA0BF5C}"/>
              </a:ext>
            </a:extLst>
          </p:cNvPr>
          <p:cNvSpPr txBox="1">
            <a:spLocks/>
          </p:cNvSpPr>
          <p:nvPr/>
        </p:nvSpPr>
        <p:spPr>
          <a:xfrm>
            <a:off x="448774" y="453164"/>
            <a:ext cx="6113132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Radiation transfer with air</a:t>
            </a: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Stefan-Boltzmann Law</a:t>
            </a:r>
            <a:r>
              <a:rPr lang="en-US" sz="900" dirty="0">
                <a:effectLst/>
              </a:rPr>
              <a:t> 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59C71-98DE-7468-3256-BAD3331512BC}"/>
                  </a:ext>
                </a:extLst>
              </p:cNvPr>
              <p:cNvSpPr txBox="1"/>
              <p:nvPr/>
            </p:nvSpPr>
            <p:spPr>
              <a:xfrm>
                <a:off x="260093" y="2071025"/>
                <a:ext cx="4842164" cy="787232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  <m: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b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Sup>
                              <m:sSub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  <m: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bSup>
                          </m:e>
                        </m:d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𝑙</m:t>
                        </m:r>
                      </m:num>
                      <m:den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59C71-98DE-7468-3256-BAD3331512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2071025"/>
                <a:ext cx="4842164" cy="787232"/>
              </a:xfrm>
              <a:prstGeom prst="rect">
                <a:avLst/>
              </a:prstGeom>
              <a:blipFill>
                <a:blip r:embed="rId3"/>
                <a:stretch>
                  <a:fillRect l="-1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DE1C-2B54-9A6E-1576-CE9EDE8B5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22BCD4-EF06-E511-1B68-2982CAF94B72}"/>
                  </a:ext>
                </a:extLst>
              </p:cNvPr>
              <p:cNvSpPr txBox="1"/>
              <p:nvPr/>
            </p:nvSpPr>
            <p:spPr>
              <a:xfrm>
                <a:off x="260093" y="3533525"/>
                <a:ext cx="4842164" cy="20593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  <m:sup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hot body absolute temperature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cold surrounding absolute temperature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emissivity coefficient of the object (1 - for a black body)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 is count of a sides of a square that are not touching other squares</a:t>
                </a:r>
                <a:r>
                  <a:rPr lang="en-US" dirty="0">
                    <a:effectLst/>
                  </a:rPr>
                  <a:t> </a:t>
                </a:r>
                <a:endParaRPr lang="en-US" i="1" dirty="0">
                  <a:solidFill>
                    <a:srgbClr val="404040"/>
                  </a:solidFill>
                  <a:latin typeface="Aptos" panose="020B00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22BCD4-EF06-E511-1B68-2982CAF94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3533525"/>
                <a:ext cx="4842164" cy="2059346"/>
              </a:xfrm>
              <a:prstGeom prst="rect">
                <a:avLst/>
              </a:prstGeom>
              <a:blipFill>
                <a:blip r:embed="rId4"/>
                <a:stretch>
                  <a:fillRect l="-785" t="-1227" r="-1832" b="-3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radiator&#10;&#10;AI-generated content may be incorrect.">
            <a:extLst>
              <a:ext uri="{FF2B5EF4-FFF2-40B4-BE49-F238E27FC236}">
                <a16:creationId xmlns:a16="http://schemas.microsoft.com/office/drawing/2014/main" id="{28844BDF-8289-8A58-77D2-4C7605E246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0587" y="1650859"/>
            <a:ext cx="4355234" cy="376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0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ADA23-ED77-6E22-4200-9A255D810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B33A8-A9C6-CB23-7652-A3F22BAE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3EB4E8B-F018-A1FA-D058-BEC834935429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Radiation Transfer Between Objects</a:t>
            </a:r>
          </a:p>
          <a:p>
            <a:pPr algn="l"/>
            <a:r>
              <a:rPr lang="en-US" sz="1600" b="0" i="0" dirty="0">
                <a:effectLst/>
                <a:latin typeface="Linux Libertine"/>
              </a:rPr>
              <a:t>Derivative Kirchhoff's law of thermal radiation</a:t>
            </a:r>
            <a:r>
              <a:rPr lang="en-US" sz="4000" b="0" i="0" dirty="0">
                <a:effectLst/>
              </a:rPr>
              <a:t> </a:t>
            </a:r>
            <a:endParaRPr lang="en-US" sz="1600" b="0" i="0" dirty="0">
              <a:effectLst/>
              <a:latin typeface="Linux Libertin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627526-002B-D693-9843-830889137677}"/>
                  </a:ext>
                </a:extLst>
              </p:cNvPr>
              <p:cNvSpPr txBox="1"/>
              <p:nvPr/>
            </p:nvSpPr>
            <p:spPr>
              <a:xfrm>
                <a:off x="284018" y="1762188"/>
                <a:ext cx="4842164" cy="286693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𝜎</m:t>
                            </m:r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1 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− </m:t>
                                </m:r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</m:e>
                            </m:d>
                          </m:num>
                          <m:den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smtClean="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𝜎</m:t>
                            </m:r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1 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− </m:t>
                                </m:r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</m:e>
                            </m:d>
                          </m:num>
                          <m:den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627526-002B-D693-9843-8308891376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1762188"/>
                <a:ext cx="4842164" cy="2866931"/>
              </a:xfrm>
              <a:prstGeom prst="rect">
                <a:avLst/>
              </a:prstGeom>
              <a:blipFill>
                <a:blip r:embed="rId2"/>
                <a:stretch>
                  <a:fillRect l="-1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1FE86-CB30-5E75-9874-9D876300F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B120EE-ED93-32D7-9ED4-9B3160AA1FEE}"/>
                  </a:ext>
                </a:extLst>
              </p:cNvPr>
              <p:cNvSpPr txBox="1"/>
              <p:nvPr/>
            </p:nvSpPr>
            <p:spPr>
              <a:xfrm>
                <a:off x="260093" y="4507587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a view factor between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1 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are emissivity coefficients of the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ρ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ρ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B120EE-ED93-32D7-9ED4-9B3160AA1F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4507587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35" b="-3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radiation&#10;&#10;AI-generated content may be incorrect.">
            <a:extLst>
              <a:ext uri="{FF2B5EF4-FFF2-40B4-BE49-F238E27FC236}">
                <a16:creationId xmlns:a16="http://schemas.microsoft.com/office/drawing/2014/main" id="{41930A10-2015-A1FE-869D-E21D751EA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72152"/>
            <a:ext cx="4478950" cy="403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23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EFC19-DFFD-8ED6-18AC-183BC99F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E47090-C688-FA35-2627-FBA15D5060CB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Convection transfer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latin typeface="Linux Libertine"/>
              </a:rPr>
              <a:t>Newton's Law of Cooling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EFF7332-3439-1193-8389-DB59BC8E0360}"/>
                  </a:ext>
                </a:extLst>
              </p:cNvPr>
              <p:cNvSpPr txBox="1"/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4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 × 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 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 × 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EFF7332-3439-1193-8389-DB59BC8E0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  <a:blipFill>
                <a:blip r:embed="rId2"/>
                <a:stretch>
                  <a:fillRect l="-1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7BE3A-AFD8-80C7-BDD6-825350BB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8A6076-A735-CCBF-CE16-5C8DC8DEDE1C}"/>
                  </a:ext>
                </a:extLst>
              </p:cNvPr>
              <p:cNvSpPr txBox="1"/>
              <p:nvPr/>
            </p:nvSpPr>
            <p:spPr>
              <a:xfrm>
                <a:off x="284018" y="3703452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 – convective heat transfer coefficient of the process</a:t>
                </a:r>
                <a:r>
                  <a:rPr lang="en-US" dirty="0">
                    <a:effectLst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specific heat capacity for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8A6076-A735-CCBF-CE16-5C8DC8DEDE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3703452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42" r="-1047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square with arrows&#10;&#10;AI-generated content may be incorrect.">
            <a:extLst>
              <a:ext uri="{FF2B5EF4-FFF2-40B4-BE49-F238E27FC236}">
                <a16:creationId xmlns:a16="http://schemas.microsoft.com/office/drawing/2014/main" id="{3D7C1FAF-E0AD-E59F-5433-2F62073B5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937" y="1636968"/>
            <a:ext cx="4130228" cy="413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051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5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6BFC0-0926-9FEC-D99D-B75E9A468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8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87F66C-B116-B768-A407-0FE2BAFD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Low System Requirements:</a:t>
            </a:r>
            <a:br>
              <a:rPr lang="en-US" sz="1700" dirty="0"/>
            </a:br>
            <a:r>
              <a:rPr lang="en-US" sz="1700" dirty="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Community-Maintained &amp; Open Source:</a:t>
            </a:r>
            <a:br>
              <a:rPr lang="en-US" sz="1700" dirty="0"/>
            </a:br>
            <a:r>
              <a:rPr lang="en-US" sz="1700" dirty="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High Precision:</a:t>
            </a:r>
            <a:br>
              <a:rPr lang="en-US" sz="1700" dirty="0"/>
            </a:br>
            <a:r>
              <a:rPr lang="en-US" sz="1700" dirty="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30DFD-A1D6-B98A-B33E-33650017A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3" name="Rectangle 310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/>
              <a:t>Technologies</a:t>
            </a:r>
          </a:p>
        </p:txBody>
      </p:sp>
      <p:sp>
        <p:nvSpPr>
          <p:cNvPr id="310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9.0 (compatible with .NET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538" y="640080"/>
            <a:ext cx="6267235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F9A67-8C2C-D69F-2EE1-F4B24100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F6C386-A27C-4DCA-B198-528D946AC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ABBCB-732C-D0E5-1748-9C789021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DDDD2-D9DF-B464-C302-2AED91B6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MacOS (Main Platform)</a:t>
            </a:r>
          </a:p>
          <a:p>
            <a:r>
              <a:rPr lang="en-US" sz="2200"/>
              <a:t>Windows</a:t>
            </a:r>
          </a:p>
          <a:p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6C02F0-6BE8-F7C3-7869-57659EFED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915169"/>
            <a:ext cx="4014216" cy="2257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C7FC73-DB6F-97E1-0442-E7EC7923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339" y="4079193"/>
            <a:ext cx="3868929" cy="217627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8E7F6-72B7-859C-3923-EEAE930D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31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Grid-Based Decomposition: </a:t>
            </a:r>
            <a:r>
              <a:rPr lang="en-US" sz="170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Discrete Energy Transfer: </a:t>
            </a:r>
            <a:r>
              <a:rPr lang="en-US" sz="170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Time-Stepped Simulation: </a:t>
            </a:r>
            <a:r>
              <a:rPr lang="en-US" sz="1700"/>
              <a:t>Simulation is made in discrete time steps, calculating the amount of energy transferred in each interval.</a:t>
            </a:r>
            <a:endParaRPr lang="en-US" sz="1700" b="1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2C799-3C14-A084-56FD-2EF507A4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D9D576-3262-CBD4-0957-9A0872F4A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E03-D514-C22A-0AC7-0F5F3B026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Engine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FE6F0-A64D-208E-1055-FCE269080D9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Threads: </a:t>
            </a:r>
            <a:r>
              <a:rPr lang="en-US" sz="1900"/>
              <a:t>Each thread makes calculations for its own group of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Managers: </a:t>
            </a:r>
            <a:r>
              <a:rPr lang="en-US" sz="1900"/>
              <a:t>Managers to transfer energy by radiation, conduction and convection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EngineObject: </a:t>
            </a:r>
            <a:r>
              <a:rPr lang="en-US" sz="1900"/>
              <a:t>EngineObject changes its temperature after all energy changes are calculated.</a:t>
            </a:r>
            <a:endParaRPr lang="en-US" sz="1900" b="1"/>
          </a:p>
        </p:txBody>
      </p:sp>
      <p:pic>
        <p:nvPicPr>
          <p:cNvPr id="4" name="Picture 3" descr="A diagram of a machine&#10;&#10;AI-generated content may be incorrect.">
            <a:extLst>
              <a:ext uri="{FF2B5EF4-FFF2-40B4-BE49-F238E27FC236}">
                <a16:creationId xmlns:a16="http://schemas.microsoft.com/office/drawing/2014/main" id="{86991040-5945-A369-6F90-2720DA97D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806627"/>
            <a:ext cx="6903720" cy="32447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89EFC-B5A4-DFC3-EACA-6A3568BF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90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5331</TotalTime>
  <Words>741</Words>
  <Application>Microsoft Macintosh PowerPoint</Application>
  <PresentationFormat>Widescreen</PresentationFormat>
  <Paragraphs>130</Paragraphs>
  <Slides>21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Linux Libertine</vt:lpstr>
      <vt:lpstr>Office Theme</vt:lpstr>
      <vt:lpstr>ThedyxEngine</vt:lpstr>
      <vt:lpstr>Introduction</vt:lpstr>
      <vt:lpstr>Motivation</vt:lpstr>
      <vt:lpstr>Motivation</vt:lpstr>
      <vt:lpstr>Novelty</vt:lpstr>
      <vt:lpstr>Technologies</vt:lpstr>
      <vt:lpstr>Cross Platform</vt:lpstr>
      <vt:lpstr>Methodology</vt:lpstr>
      <vt:lpstr>Engine</vt:lpstr>
      <vt:lpstr>File Format</vt:lpstr>
      <vt:lpstr>Benchmarking: Multicore efficiency</vt:lpstr>
      <vt:lpstr>Precision testing</vt:lpstr>
      <vt:lpstr>Precision testing</vt:lpstr>
      <vt:lpstr>Limitations</vt:lpstr>
      <vt:lpstr>Future directions</vt:lpstr>
      <vt:lpstr>More examples</vt:lpstr>
      <vt:lpstr>Q&amp;A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60</cp:revision>
  <dcterms:created xsi:type="dcterms:W3CDTF">2025-02-18T20:46:22Z</dcterms:created>
  <dcterms:modified xsi:type="dcterms:W3CDTF">2025-03-05T21:17:24Z</dcterms:modified>
</cp:coreProperties>
</file>

<file path=docProps/thumbnail.jpeg>
</file>